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embeddedFontLst>
    <p:embeddedFont>
      <p:font typeface="Alfa Slab One" panose="020B0604020202020204" charset="0"/>
      <p:regular r:id="rId47"/>
    </p:embeddedFont>
    <p:embeddedFont>
      <p:font typeface="Alegreya" panose="020B060402020202020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Proxima Nova" panose="020B060402020202020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3660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them the rubric as an example</a:t>
            </a:r>
          </a:p>
        </p:txBody>
      </p:sp>
      <p:sp>
        <p:nvSpPr>
          <p:cNvPr id="484" name="Shape 4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where you will sort the spreadsheet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Flow Map</a:t>
            </a:r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hape 14"/>
          <p:cNvCxnSpPr/>
          <p:nvPr/>
        </p:nvCxnSpPr>
        <p:spPr>
          <a:xfrm>
            <a:off x="4278300" y="3668216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311700" y="794633"/>
            <a:ext cx="8520599" cy="26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54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311700" y="4221096"/>
            <a:ext cx="8520599" cy="9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2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2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2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2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2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2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2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2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2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83800" cy="545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fa Slab One"/>
              <a:buNone/>
              <a:defRPr sz="4800" b="0" i="0" u="none" strike="noStrike" cap="none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Shape 6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834132"/>
            <a:ext cx="4045199" cy="20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indent="0" algn="ctr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3974832"/>
            <a:ext cx="4045199" cy="179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roxima Nova"/>
              <a:buNone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5644966"/>
            <a:ext cx="5998800" cy="79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1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1557233"/>
            <a:ext cx="8520599" cy="263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fa Slab One"/>
              <a:buNone/>
              <a:defRPr sz="11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4299000"/>
            <a:ext cx="8520599" cy="14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-29" y="0"/>
            <a:ext cx="9144000" cy="2322000"/>
          </a:xfrm>
          <a:prstGeom prst="rect">
            <a:avLst/>
          </a:prstGeom>
          <a:solidFill>
            <a:srgbClr val="336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rot="-5400000">
            <a:off x="7116575" y="290000"/>
            <a:ext cx="2317500" cy="1737300"/>
          </a:xfrm>
          <a:prstGeom prst="rtTriangle">
            <a:avLst/>
          </a:prstGeom>
          <a:solidFill>
            <a:srgbClr val="5E97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24475" y="197633"/>
            <a:ext cx="5244900" cy="18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24475" y="2560600"/>
            <a:ext cx="8494800" cy="360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3810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8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2150" lvl="1" indent="-1905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lvl="2" indent="-1587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1112" lvl="3" indent="-492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98612" lvl="4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5812" lvl="5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13012" lvl="6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2" lvl="7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7412" lvl="8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616161"/>
                </a:solidFill>
              </a:rPr>
              <a:t>‹#›</a:t>
            </a:fld>
            <a:endParaRPr lang="en-US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2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-29" y="0"/>
            <a:ext cx="9144000" cy="2322000"/>
          </a:xfrm>
          <a:prstGeom prst="rect">
            <a:avLst/>
          </a:prstGeom>
          <a:solidFill>
            <a:srgbClr val="336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 rot="-5400000">
            <a:off x="7116575" y="290000"/>
            <a:ext cx="2317500" cy="1737300"/>
          </a:xfrm>
          <a:prstGeom prst="rtTriangle">
            <a:avLst/>
          </a:prstGeom>
          <a:solidFill>
            <a:srgbClr val="5E97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24475" y="197633"/>
            <a:ext cx="5244900" cy="18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24475" y="2560600"/>
            <a:ext cx="8494800" cy="360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3810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8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2150" lvl="1" indent="-1905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lvl="2" indent="-1587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1112" lvl="3" indent="-492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98612" lvl="4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5812" lvl="5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13012" lvl="6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2" lvl="7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7412" lvl="8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616161"/>
                </a:solidFill>
              </a:rPr>
              <a:t>‹#›</a:t>
            </a:fld>
            <a:endParaRPr lang="en-US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3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 rot="5400000">
            <a:off x="-190350" y="2476203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 rot="5400000">
            <a:off x="-190350" y="190350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 rot="-5400000">
            <a:off x="-190216" y="762089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5400000">
            <a:off x="1333578" y="2476203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-5400000">
            <a:off x="1619349" y="6191050"/>
            <a:ext cx="5715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-5400000">
            <a:off x="1333712" y="762089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 rot="-5400000" flipH="1">
            <a:off x="571748" y="2476203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rot="5400000">
            <a:off x="-190350" y="1333342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rot="-5400000">
            <a:off x="1333712" y="1905082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 rot="-5400000" flipH="1">
            <a:off x="571748" y="190350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-5400000" flipH="1">
            <a:off x="571748" y="1333342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-5400000">
            <a:off x="95383" y="6191050"/>
            <a:ext cx="5715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-5400000" flipH="1">
            <a:off x="95306" y="-94976"/>
            <a:ext cx="5715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 rot="-5400000" flipH="1">
            <a:off x="1619235" y="-94976"/>
            <a:ext cx="5715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5400000" flipH="1">
            <a:off x="571536" y="762089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 rot="5400000" flipH="1">
            <a:off x="571536" y="1905082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-5400000">
            <a:off x="-190216" y="1905082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 rot="5400000">
            <a:off x="1333578" y="190350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 rot="5400000">
            <a:off x="1333578" y="1333342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 rot="5400000" flipH="1">
            <a:off x="857213" y="6191050"/>
            <a:ext cx="5715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 rot="5400000">
            <a:off x="857213" y="-94976"/>
            <a:ext cx="5715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 rot="5400000">
            <a:off x="-190350" y="4762104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 rot="-5400000">
            <a:off x="-190216" y="3047991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 rot="5400000">
            <a:off x="1333578" y="4762104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rot="-5400000">
            <a:off x="1333712" y="3047991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 rot="-5400000" flipH="1">
            <a:off x="571748" y="4762104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 rot="5400000">
            <a:off x="-190350" y="3619244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 rot="-5400000">
            <a:off x="1333712" y="4190983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 rot="-5400000" flipH="1">
            <a:off x="571748" y="3619244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 rot="5400000" flipH="1">
            <a:off x="571536" y="3047991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5400000" flipH="1">
            <a:off x="571536" y="4190983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-5400000">
            <a:off x="-190216" y="4190983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 rot="5400000">
            <a:off x="1333578" y="3619244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 rot="-5400000">
            <a:off x="-190216" y="5334151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 rot="-5400000">
            <a:off x="1333712" y="5334151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 rot="5400000">
            <a:off x="-190350" y="5905404"/>
            <a:ext cx="1142699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 rot="-5400000" flipH="1">
            <a:off x="571748" y="5905404"/>
            <a:ext cx="1142699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 rot="5400000" flipH="1">
            <a:off x="571536" y="5334151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 rot="5400000">
            <a:off x="1333615" y="5905015"/>
            <a:ext cx="11427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894475" y="601295"/>
            <a:ext cx="5740800" cy="192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2894475" y="2585266"/>
            <a:ext cx="5740800" cy="35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3810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20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2150" lvl="1" indent="-1905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lvl="2" indent="-1587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1112" lvl="3" indent="-492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98612" lvl="4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5812" lvl="5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13012" lvl="6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2" lvl="7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7412" lvl="8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616161"/>
                </a:solidFill>
              </a:rPr>
              <a:t>‹#›</a:t>
            </a:fld>
            <a:endParaRPr lang="en-US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4"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DED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0" y="952000"/>
            <a:ext cx="9144000" cy="4953900"/>
          </a:xfrm>
          <a:prstGeom prst="rect">
            <a:avLst/>
          </a:prstGeom>
          <a:solidFill>
            <a:srgbClr val="0D65B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187900" y="5901600"/>
            <a:ext cx="956100" cy="956400"/>
          </a:xfrm>
          <a:prstGeom prst="rect">
            <a:avLst/>
          </a:prstGeom>
          <a:solidFill>
            <a:srgbClr val="A7C9D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0" y="5906000"/>
            <a:ext cx="2021400" cy="951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4019525" y="5901600"/>
            <a:ext cx="3187200" cy="956400"/>
          </a:xfrm>
          <a:prstGeom prst="rect">
            <a:avLst/>
          </a:prstGeom>
          <a:solidFill>
            <a:srgbClr val="78B5E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206725" y="5906000"/>
            <a:ext cx="981000" cy="951900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4602600" y="0"/>
            <a:ext cx="4541400" cy="9564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973325" y="1788634"/>
            <a:ext cx="6264000" cy="32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6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0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0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0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0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0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0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0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</a:rPr>
              <a:t>‹#›</a:t>
            </a:fld>
            <a:endParaRPr 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5"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0" y="0"/>
            <a:ext cx="4583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63750" y="739800"/>
            <a:ext cx="3855900" cy="53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947374" y="739800"/>
            <a:ext cx="3855899" cy="53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lvl="0" indent="3810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2150" lvl="1" indent="-1905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lvl="2" indent="-1587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1112" lvl="3" indent="-492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98612" lvl="4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5812" lvl="5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13012" lvl="6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2" lvl="7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7412" lvl="8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 rot="5400000">
            <a:off x="-191594" y="2481857"/>
            <a:ext cx="1145099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 rot="5400000">
            <a:off x="-191594" y="191583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 rot="-5400000">
            <a:off x="-191461" y="764239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 rot="-5400000" flipH="1">
            <a:off x="3618546" y="2481857"/>
            <a:ext cx="1145099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 rot="5400000" flipH="1">
            <a:off x="3904588" y="2768247"/>
            <a:ext cx="572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5400000" flipH="1">
            <a:off x="3618414" y="764239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 rot="5400000" flipH="1">
            <a:off x="3618388" y="1909442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 rot="5400000">
            <a:off x="1332337" y="2481857"/>
            <a:ext cx="1145099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 rot="-5400000">
            <a:off x="1618669" y="2768247"/>
            <a:ext cx="572700" cy="76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rot="-5400000">
            <a:off x="1332469" y="764239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 rot="-5400000" flipH="1">
            <a:off x="2094589" y="1336786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 rot="5400000" flipH="1">
            <a:off x="2094456" y="1909442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5400000">
            <a:off x="2380682" y="-94342"/>
            <a:ext cx="5727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5400000">
            <a:off x="2856319" y="2481857"/>
            <a:ext cx="1145099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5400000">
            <a:off x="2856319" y="1336786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 rot="-5400000" flipH="1">
            <a:off x="3142678" y="-94342"/>
            <a:ext cx="5727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 rot="-5400000" flipH="1">
            <a:off x="570503" y="2481857"/>
            <a:ext cx="1145099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 rot="5400000">
            <a:off x="-191594" y="1336786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 rot="-5400000" flipH="1">
            <a:off x="3618521" y="191583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 rot="-5400000">
            <a:off x="1332469" y="1909442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 rot="-5400000">
            <a:off x="2856452" y="764239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-5400000" flipH="1">
            <a:off x="570503" y="191583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-5400000" flipH="1">
            <a:off x="570503" y="1336786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5400000">
            <a:off x="3904588" y="-94342"/>
            <a:ext cx="572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-5400000">
            <a:off x="94738" y="2768247"/>
            <a:ext cx="572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rot="-5400000" flipH="1">
            <a:off x="94661" y="-94342"/>
            <a:ext cx="572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-5400000" flipH="1">
            <a:off x="1618592" y="-94342"/>
            <a:ext cx="572700" cy="761999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rot="-5400000" flipH="1">
            <a:off x="2094512" y="2481857"/>
            <a:ext cx="1145099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 rot="-5400000" flipH="1">
            <a:off x="2094512" y="191583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-5400000">
            <a:off x="3142652" y="2768247"/>
            <a:ext cx="572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5400000">
            <a:off x="2856375" y="1909442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 rot="5400000" flipH="1">
            <a:off x="570294" y="764239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5400000" flipH="1">
            <a:off x="570294" y="1909442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5400000">
            <a:off x="-191461" y="1909442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-5400000" flipH="1">
            <a:off x="3618521" y="1336786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5400000">
            <a:off x="1332337" y="191583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5400000">
            <a:off x="1332337" y="1336786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 rot="5400000" flipH="1">
            <a:off x="2380656" y="2768247"/>
            <a:ext cx="572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 rot="5400000" flipH="1">
            <a:off x="2094456" y="764239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 rot="5400000">
            <a:off x="2856319" y="191583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/>
          <p:nvPr/>
        </p:nvSpPr>
        <p:spPr>
          <a:xfrm rot="5400000" flipH="1">
            <a:off x="856571" y="2768247"/>
            <a:ext cx="572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 rot="5400000">
            <a:off x="856571" y="-94342"/>
            <a:ext cx="572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 rot="5400000">
            <a:off x="4380405" y="2481857"/>
            <a:ext cx="1145099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 rot="5400000">
            <a:off x="4380405" y="191583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 rot="-5400000">
            <a:off x="4380538" y="764239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 rot="-5400000" flipH="1">
            <a:off x="8190546" y="2481857"/>
            <a:ext cx="1145099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 rot="5400000" flipH="1">
            <a:off x="8476588" y="2768247"/>
            <a:ext cx="572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5400000" flipH="1">
            <a:off x="8190414" y="764239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 rot="5400000" flipH="1">
            <a:off x="8190388" y="1909442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 rot="5400000">
            <a:off x="5904337" y="2481857"/>
            <a:ext cx="1145099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 rot="-5400000">
            <a:off x="6190669" y="2768247"/>
            <a:ext cx="572700" cy="76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 rot="-5400000">
            <a:off x="5904469" y="764239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 rot="-5400000" flipH="1">
            <a:off x="6666589" y="1336786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 rot="5400000" flipH="1">
            <a:off x="6666456" y="1909442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 rot="5400000">
            <a:off x="6952682" y="-94342"/>
            <a:ext cx="5727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5400000">
            <a:off x="7428319" y="2481857"/>
            <a:ext cx="1145099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5400000">
            <a:off x="7428319" y="1336786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/>
          <p:nvPr/>
        </p:nvSpPr>
        <p:spPr>
          <a:xfrm rot="-5400000" flipH="1">
            <a:off x="7714678" y="-94342"/>
            <a:ext cx="5727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/>
          <p:nvPr/>
        </p:nvSpPr>
        <p:spPr>
          <a:xfrm rot="-5400000" flipH="1">
            <a:off x="5142503" y="2481857"/>
            <a:ext cx="1145099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/>
          <p:nvPr/>
        </p:nvSpPr>
        <p:spPr>
          <a:xfrm rot="5400000">
            <a:off x="4380405" y="1336786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 rot="-5400000" flipH="1">
            <a:off x="8190521" y="191583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 rot="-5400000">
            <a:off x="5904469" y="1909442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 rot="-5400000">
            <a:off x="7428452" y="764239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 rot="-5400000" flipH="1">
            <a:off x="5142503" y="191583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 rot="-5400000" flipH="1">
            <a:off x="5142503" y="1336786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 rot="5400000">
            <a:off x="8476588" y="-94342"/>
            <a:ext cx="572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 rot="-5400000">
            <a:off x="4666738" y="2768247"/>
            <a:ext cx="572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/>
          <p:nvPr/>
        </p:nvSpPr>
        <p:spPr>
          <a:xfrm rot="-5400000" flipH="1">
            <a:off x="4666661" y="-94342"/>
            <a:ext cx="572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/>
          <p:nvPr/>
        </p:nvSpPr>
        <p:spPr>
          <a:xfrm rot="-5400000" flipH="1">
            <a:off x="6190592" y="-94342"/>
            <a:ext cx="572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 rot="-5400000" flipH="1">
            <a:off x="6666512" y="2481857"/>
            <a:ext cx="1145099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 rot="-5400000" flipH="1">
            <a:off x="6666512" y="191583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 rot="-5400000">
            <a:off x="7714652" y="2768247"/>
            <a:ext cx="572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 rot="-5400000">
            <a:off x="7428375" y="1909442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 rot="5400000" flipH="1">
            <a:off x="5142294" y="764239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 rot="5400000" flipH="1">
            <a:off x="5142294" y="1909442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 rot="-5400000">
            <a:off x="4380538" y="1909442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 rot="-5400000" flipH="1">
            <a:off x="8190521" y="1336786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 rot="5400000">
            <a:off x="5904337" y="191583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 rot="5400000">
            <a:off x="5904337" y="1336786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 rot="5400000" flipH="1">
            <a:off x="6952656" y="2768247"/>
            <a:ext cx="572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 rot="5400000" flipH="1">
            <a:off x="6666456" y="764239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 rot="5400000">
            <a:off x="7428319" y="191583"/>
            <a:ext cx="1145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 rot="5400000" flipH="1">
            <a:off x="5428571" y="2768247"/>
            <a:ext cx="572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 rot="5400000">
            <a:off x="5428571" y="-94342"/>
            <a:ext cx="572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1700" y="3727199"/>
            <a:ext cx="8520600" cy="168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616161"/>
                </a:solidFill>
              </a:rPr>
              <a:t>‹#›</a:t>
            </a:fld>
            <a:endParaRPr lang="en-US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6">
    <p:bg>
      <p:bgPr>
        <a:solidFill>
          <a:srgbClr val="FFFFFF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-29" y="0"/>
            <a:ext cx="9144000" cy="2322000"/>
          </a:xfrm>
          <a:prstGeom prst="rect">
            <a:avLst/>
          </a:prstGeom>
          <a:solidFill>
            <a:srgbClr val="336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 rot="-5400000">
            <a:off x="7116575" y="290000"/>
            <a:ext cx="2317500" cy="1737300"/>
          </a:xfrm>
          <a:prstGeom prst="rtTriangle">
            <a:avLst/>
          </a:prstGeom>
          <a:solidFill>
            <a:srgbClr val="5E97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24475" y="197633"/>
            <a:ext cx="5244900" cy="18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24475" y="2560600"/>
            <a:ext cx="8494800" cy="360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3810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8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2150" lvl="1" indent="-1905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lvl="2" indent="-1587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1112" lvl="3" indent="-492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98612" lvl="4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5812" lvl="5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13012" lvl="6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2" lvl="7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7412" lvl="8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616161"/>
                </a:solidFill>
              </a:rPr>
              <a:t>‹#›</a:t>
            </a:fld>
            <a:endParaRPr lang="en-US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7">
    <p:bg>
      <p:bgPr>
        <a:solidFill>
          <a:srgbClr val="FFFFF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0" y="0"/>
            <a:ext cx="9144000" cy="511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ctrTitle"/>
          </p:nvPr>
        </p:nvSpPr>
        <p:spPr>
          <a:xfrm>
            <a:off x="1016700" y="2112900"/>
            <a:ext cx="7110600" cy="251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ubTitle" idx="1"/>
          </p:nvPr>
        </p:nvSpPr>
        <p:spPr>
          <a:xfrm>
            <a:off x="1016700" y="5306433"/>
            <a:ext cx="7110600" cy="13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8">
    <p:bg>
      <p:bgPr>
        <a:solidFill>
          <a:srgbClr val="FFFFFF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0" y="6220766"/>
            <a:ext cx="9144000" cy="63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49300" y="446033"/>
            <a:ext cx="7407000" cy="8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49300" y="1529900"/>
            <a:ext cx="7407000" cy="42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3810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2150" lvl="1" indent="-1905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lvl="2" indent="-1587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1112" lvl="3" indent="-492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98612" lvl="4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5812" lvl="5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13012" lvl="6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2" lvl="7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7412" lvl="8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1"/>
                </a:solidFill>
              </a:rPr>
              <a:t>‹#›</a:t>
            </a:fld>
            <a:endParaRPr lang="en-US"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9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0" y="6220766"/>
            <a:ext cx="9144000" cy="63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49300" y="446033"/>
            <a:ext cx="7407000" cy="13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692950" y="1919366"/>
            <a:ext cx="4136400" cy="38403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2"/>
          </p:nvPr>
        </p:nvSpPr>
        <p:spPr>
          <a:xfrm>
            <a:off x="349200" y="1919366"/>
            <a:ext cx="4136400" cy="38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3810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2150" lvl="1" indent="-1905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lvl="2" indent="-1587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1112" lvl="3" indent="-492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98612" lvl="4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5812" lvl="5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13012" lvl="6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2" lvl="7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7412" lvl="8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1"/>
                </a:solidFill>
              </a:rPr>
              <a:t>‹#›</a:t>
            </a:fld>
            <a:endParaRPr lang="en-US"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0">
    <p:bg>
      <p:bgPr>
        <a:solidFill>
          <a:srgbClr val="FFFFFF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0" y="6220766"/>
            <a:ext cx="9144000" cy="63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66" name="Shape 266"/>
          <p:cNvCxnSpPr/>
          <p:nvPr/>
        </p:nvCxnSpPr>
        <p:spPr>
          <a:xfrm>
            <a:off x="1128750" y="2660033"/>
            <a:ext cx="68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128750" y="525600"/>
            <a:ext cx="6886500" cy="188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128750" y="2967283"/>
            <a:ext cx="6886500" cy="292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3810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2150" lvl="1" indent="-1905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lvl="2" indent="-15875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1112" lvl="3" indent="-49212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98612" lvl="4" indent="-61912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5812" lvl="5" indent="-61912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13012" lvl="6" indent="-61912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2" lvl="7" indent="-61912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7412" lvl="8" indent="-61912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lt1"/>
                </a:solidFill>
              </a:rPr>
              <a:t>‹#›</a:t>
            </a:fld>
            <a:endParaRPr lang="en-US"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1">
    <p:bg>
      <p:bgPr>
        <a:solidFill>
          <a:srgbClr val="FFFFFF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72" name="Shape 272"/>
          <p:cNvCxnSpPr/>
          <p:nvPr/>
        </p:nvCxnSpPr>
        <p:spPr>
          <a:xfrm>
            <a:off x="474475" y="449266"/>
            <a:ext cx="316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Shape 273"/>
          <p:cNvCxnSpPr/>
          <p:nvPr/>
        </p:nvCxnSpPr>
        <p:spPr>
          <a:xfrm>
            <a:off x="3828800" y="458966"/>
            <a:ext cx="4863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74475" y="600166"/>
            <a:ext cx="3163200" cy="274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3828775" y="600166"/>
            <a:ext cx="4863000" cy="548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3810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2150" lvl="1" indent="-1905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lvl="2" indent="-1587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1112" lvl="3" indent="-492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98612" lvl="4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5812" lvl="5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13012" lvl="6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2" lvl="7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7412" lvl="8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</a:rPr>
              <a:t>‹#›</a:t>
            </a:fld>
            <a:endParaRPr lang="en-US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2">
    <p:bg>
      <p:bgPr>
        <a:solidFill>
          <a:srgbClr val="FFFFFF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 rot="-5400000">
            <a:off x="3144400" y="858150"/>
            <a:ext cx="6858000" cy="5141700"/>
          </a:xfrm>
          <a:prstGeom prst="rtTriangle">
            <a:avLst/>
          </a:prstGeom>
          <a:solidFill>
            <a:srgbClr val="5E97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32325" y="1462499"/>
            <a:ext cx="4339200" cy="393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</a:rPr>
              <a:t>‹#›</a:t>
            </a:fld>
            <a:endParaRPr 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3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84" name="Shape 284"/>
          <p:cNvCxnSpPr/>
          <p:nvPr/>
        </p:nvCxnSpPr>
        <p:spPr>
          <a:xfrm>
            <a:off x="3027472" y="0"/>
            <a:ext cx="0" cy="68445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algn="l" rotWithShape="0">
              <a:srgbClr val="000000">
                <a:alpha val="40000"/>
              </a:srgbClr>
            </a:outerShdw>
          </a:effectLst>
        </p:spPr>
      </p:cxnSp>
      <p:sp>
        <p:nvSpPr>
          <p:cNvPr id="285" name="Shape 285"/>
          <p:cNvSpPr/>
          <p:nvPr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284100" y="410633"/>
            <a:ext cx="2479800" cy="56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381100" y="410633"/>
            <a:ext cx="5451300" cy="56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3810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2150" lvl="1" indent="-1905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lvl="2" indent="-1587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1112" lvl="3" indent="-492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98612" lvl="4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5812" lvl="5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13012" lvl="6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2" lvl="7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7412" lvl="8" indent="-6191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17079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8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2150" marR="0" lvl="1" indent="-1905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marR="0" lvl="2" indent="-15875" algn="l" rtl="0">
              <a:lnSpc>
                <a:spcPct val="115000"/>
              </a:lnSpc>
              <a:spcBef>
                <a:spcPts val="46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1112" marR="0" lvl="3" indent="-4921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98612" marR="0" lvl="4" indent="-6191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5811" marR="0" lvl="5" indent="-61911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13012" marR="0" lvl="6" indent="-61911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2" marR="0" lvl="7" indent="-61911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7412" marR="0" lvl="8" indent="-6191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61962" y="6248400"/>
            <a:ext cx="73041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8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2150" marR="0" lvl="1" indent="-1905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marR="0" lvl="2" indent="-15875" algn="l" rtl="0">
              <a:lnSpc>
                <a:spcPct val="115000"/>
              </a:lnSpc>
              <a:spcBef>
                <a:spcPts val="46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1112" marR="0" lvl="3" indent="-4921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98612" marR="0" lvl="4" indent="-6191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5811" marR="0" lvl="5" indent="-61911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13012" marR="0" lvl="6" indent="-61911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2" marR="0" lvl="7" indent="-61911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7412" marR="0" lvl="8" indent="-6191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3941762"/>
            <a:ext cx="8229600" cy="218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8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2150" marR="0" lvl="1" indent="-1905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marR="0" lvl="2" indent="-15875" algn="l" rtl="0">
              <a:lnSpc>
                <a:spcPct val="115000"/>
              </a:lnSpc>
              <a:spcBef>
                <a:spcPts val="46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1112" marR="0" lvl="3" indent="-4921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98612" marR="0" lvl="4" indent="-6191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5811" marR="0" lvl="5" indent="-61911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13012" marR="0" lvl="6" indent="-61911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2" marR="0" lvl="7" indent="-61911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7412" marR="0" lvl="8" indent="-6191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339933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9933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33FF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2150" marR="0" lvl="1" indent="-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marR="0" lvl="2" indent="-7302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1112" marR="0" lvl="3" indent="-100012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98612" marR="0" lvl="4" indent="-112712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5811" marR="0" lvl="5" indent="-112711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13012" marR="0" lvl="6" indent="-112711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2" marR="0" lvl="7" indent="-112711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7412" marR="0" lvl="8" indent="-112712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339933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9933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33FF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2150" marR="0" lvl="1" indent="-95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marR="0" lvl="2" indent="-7302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1112" marR="0" lvl="3" indent="-100012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98612" marR="0" lvl="4" indent="-112712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5811" marR="0" lvl="5" indent="-112711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13012" marR="0" lvl="6" indent="-112711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2" marR="0" lvl="7" indent="-112711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7412" marR="0" lvl="8" indent="-112712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61962" y="6248400"/>
            <a:ext cx="73041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570576" y="6201360"/>
            <a:ext cx="823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1700" y="3307400"/>
            <a:ext cx="8114399" cy="326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fa Slab One"/>
              <a:buNone/>
              <a:defRPr sz="6800" b="0" i="0" u="none" strike="noStrike" cap="none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842400"/>
            <a:ext cx="2807999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24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987833"/>
            <a:ext cx="2807999" cy="410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2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indent="0">
              <a:spcBef>
                <a:spcPts val="0"/>
              </a:spcBef>
              <a:buClr>
                <a:schemeClr val="accent3"/>
              </a:buClr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roxima Nov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ctrTitle"/>
          </p:nvPr>
        </p:nvSpPr>
        <p:spPr>
          <a:xfrm>
            <a:off x="973325" y="1788625"/>
            <a:ext cx="7529400" cy="32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6000">
                <a:latin typeface="Alegreya"/>
                <a:ea typeface="Alegreya"/>
                <a:cs typeface="Alegreya"/>
                <a:sym typeface="Alegreya"/>
              </a:rPr>
              <a:t>Vertical Alignment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6000">
                <a:latin typeface="Alegreya"/>
                <a:ea typeface="Alegreya"/>
                <a:cs typeface="Alegreya"/>
                <a:sym typeface="Alegreya"/>
              </a:rPr>
              <a:t>&amp;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6000">
                <a:latin typeface="Alegreya"/>
                <a:ea typeface="Alegreya"/>
                <a:cs typeface="Alegreya"/>
                <a:sym typeface="Alegreya"/>
              </a:rPr>
              <a:t>Power Standards Training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324475" y="197625"/>
            <a:ext cx="8013600" cy="183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9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Outcomes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324475" y="2560600"/>
            <a:ext cx="8494800" cy="360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end of this training I will…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Understand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rationale and process for determining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power standards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student learning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Identify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power standards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my PLC colleagues for our classrooms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Design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assessments aligned to the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power standards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measure student learning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324475" y="197633"/>
            <a:ext cx="5244900" cy="183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9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Norms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324475" y="2560600"/>
            <a:ext cx="8494800" cy="360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Start &amp; end punctually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Listen actively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Disagree respectfully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Participate enthusiastically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Focus completely (monitor your technology)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Have fun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What is learned here leaves here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324475" y="197625"/>
            <a:ext cx="8290500" cy="183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Setting the Stage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464625" y="2335341"/>
            <a:ext cx="8290499" cy="294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“We learn best by asking essential questions and testing tentative answers against reason and fact in a continual…circle of honest debate.”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Socrates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311700" y="3727199"/>
            <a:ext cx="8520600" cy="168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7200" b="1" i="0" u="none" strike="noStrike" cap="none"/>
              <a:t>The Rationale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324475" y="197625"/>
            <a:ext cx="8704500" cy="1831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en-US" sz="6000" b="1" i="0" u="none" strike="noStrike" cap="none"/>
              <a:t>The Need to Prioritize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324475" y="2560600"/>
            <a:ext cx="8494800" cy="360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</a:rPr>
              <a:t>“Teachers need to prioritize a set of content standards so they can identify the content standards at which they will devote powerful, thoroughgoing instruction, and then they need to </a:t>
            </a:r>
            <a:r>
              <a:rPr lang="en-US" sz="2400" b="1" i="1" u="none" strike="noStrike" cap="none">
                <a:solidFill>
                  <a:srgbClr val="000000"/>
                </a:solidFill>
              </a:rPr>
              <a:t>formally and systematically</a:t>
            </a:r>
            <a:r>
              <a:rPr lang="en-US" sz="2400" b="1" i="0" u="none" strike="noStrike" cap="none">
                <a:solidFill>
                  <a:srgbClr val="000000"/>
                </a:solidFill>
              </a:rPr>
              <a:t> assess student mastery of only those high-priority content standards.” </a:t>
            </a:r>
          </a:p>
          <a:p>
            <a:pPr marL="0" marR="0" lvl="0" indent="0" rtl="0">
              <a:spcBef>
                <a:spcPts val="0"/>
              </a:spcBef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</a:rPr>
              <a:t>( W. James Popham, </a:t>
            </a:r>
            <a:r>
              <a:rPr lang="en-US" sz="2400" b="1" i="1" u="none" strike="noStrike" cap="none">
                <a:solidFill>
                  <a:srgbClr val="000000"/>
                </a:solidFill>
              </a:rPr>
              <a:t>Test Better, Teach Better: The Instructional Role of Assessment</a:t>
            </a:r>
            <a:r>
              <a:rPr lang="en-US" sz="2400" b="1" i="0" u="none" strike="noStrike" cap="none">
                <a:solidFill>
                  <a:srgbClr val="000000"/>
                </a:solidFill>
              </a:rPr>
              <a:t>, ASCD, 2003, p. 36)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ctrTitle"/>
          </p:nvPr>
        </p:nvSpPr>
        <p:spPr>
          <a:xfrm>
            <a:off x="1016700" y="698550"/>
            <a:ext cx="7110600" cy="251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en-US" sz="7200" b="1" i="0" u="none" strike="noStrike" cap="none">
                <a:latin typeface="Arial"/>
                <a:ea typeface="Arial"/>
                <a:cs typeface="Arial"/>
                <a:sym typeface="Arial"/>
              </a:rPr>
              <a:t>Have you ever wondered…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subTitle" idx="1"/>
          </p:nvPr>
        </p:nvSpPr>
        <p:spPr>
          <a:xfrm>
            <a:off x="1016700" y="5306433"/>
            <a:ext cx="7110600" cy="133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en-US" sz="3000" b="1" i="1" u="none" strike="noStrike" cap="none">
                <a:solidFill>
                  <a:srgbClr val="000000"/>
                </a:solidFill>
              </a:rPr>
              <a:t>So many standards (indicators), so little time! How can teachers effectively teach and assess them all?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349300" y="446033"/>
            <a:ext cx="7407000" cy="884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en-US" b="1" i="0" u="none" strike="noStrike" cap="none"/>
              <a:t>Consider These Facts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355500" y="1314000"/>
            <a:ext cx="8433000" cy="42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▪"/>
            </a:pPr>
            <a:r>
              <a:rPr lang="en-US" sz="3000" b="0" i="0" u="none" strike="noStrike" cap="none">
                <a:solidFill>
                  <a:srgbClr val="000000"/>
                </a:solidFill>
              </a:rPr>
              <a:t>1025 hours per year X 13 years = </a:t>
            </a:r>
            <a:r>
              <a:rPr lang="en-US" sz="3000" b="0" i="0" u="sng" strike="noStrike" cap="none">
                <a:solidFill>
                  <a:srgbClr val="000000"/>
                </a:solidFill>
              </a:rPr>
              <a:t>13,325</a:t>
            </a:r>
            <a:r>
              <a:rPr lang="en-US" sz="3000" b="0" i="0" u="none" strike="noStrike" cap="none">
                <a:solidFill>
                  <a:srgbClr val="000000"/>
                </a:solidFill>
              </a:rPr>
              <a:t> total hours of K-12 instruction</a:t>
            </a:r>
          </a:p>
          <a:p>
            <a:pPr marL="342900" marR="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▪"/>
            </a:pPr>
            <a:r>
              <a:rPr lang="en-US" sz="3000" b="0" i="0" u="none" strike="noStrike" cap="none">
                <a:solidFill>
                  <a:srgbClr val="000000"/>
                </a:solidFill>
              </a:rPr>
              <a:t>McREL identified 200 standards and 3093 benchmarks (indicators) in national- and state-level documents across 14 different subject areas</a:t>
            </a:r>
          </a:p>
          <a:p>
            <a:pPr marL="342900" marR="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▪"/>
            </a:pPr>
            <a:r>
              <a:rPr lang="en-US" sz="3000" b="0" i="0" u="none" strike="noStrike" cap="none">
                <a:solidFill>
                  <a:srgbClr val="000000"/>
                </a:solidFill>
              </a:rPr>
              <a:t>Classroom teachers estimated a need for </a:t>
            </a:r>
            <a:r>
              <a:rPr lang="en-US" sz="3000" b="0" i="0" u="sng" strike="noStrike" cap="none">
                <a:solidFill>
                  <a:srgbClr val="000000"/>
                </a:solidFill>
              </a:rPr>
              <a:t>15,465</a:t>
            </a:r>
            <a:r>
              <a:rPr lang="en-US" sz="3000" b="0" i="0" u="none" strike="noStrike" cap="none">
                <a:solidFill>
                  <a:srgbClr val="000000"/>
                </a:solidFill>
              </a:rPr>
              <a:t> hours to </a:t>
            </a:r>
            <a:r>
              <a:rPr lang="en-US" sz="3000" b="0" i="1" u="none" strike="noStrike" cap="none">
                <a:solidFill>
                  <a:srgbClr val="000000"/>
                </a:solidFill>
              </a:rPr>
              <a:t>adequately</a:t>
            </a:r>
            <a:r>
              <a:rPr lang="en-US" sz="3000" b="0" i="0" u="none" strike="noStrike" cap="none">
                <a:solidFill>
                  <a:srgbClr val="000000"/>
                </a:solidFill>
              </a:rPr>
              <a:t> teach them all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349200" y="8"/>
            <a:ext cx="7407000" cy="130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en-US" b="1" i="0" u="none" strike="noStrike" cap="none"/>
              <a:t>Time Actually Devoted to Instruction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692950" y="4535119"/>
            <a:ext cx="4136400" cy="122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en-US" b="1" i="0" u="none" strike="noStrike" cap="none">
                <a:solidFill>
                  <a:srgbClr val="000000"/>
                </a:solidFill>
              </a:rPr>
              <a:t>Robert Marzano, </a:t>
            </a:r>
            <a:r>
              <a:rPr lang="en-US" b="1" i="1" u="none" strike="noStrike" cap="none">
                <a:solidFill>
                  <a:srgbClr val="000000"/>
                </a:solidFill>
              </a:rPr>
              <a:t>What Works in Schools,</a:t>
            </a:r>
            <a:r>
              <a:rPr lang="en-US" b="1" i="0" u="none" strike="noStrike" cap="none">
                <a:solidFill>
                  <a:srgbClr val="000000"/>
                </a:solidFill>
              </a:rPr>
              <a:t> </a:t>
            </a:r>
          </a:p>
          <a:p>
            <a:pPr marL="0" marR="0" lvl="0" indent="0" rtl="0">
              <a:spcBef>
                <a:spcPts val="0"/>
              </a:spcBef>
              <a:buNone/>
            </a:pPr>
            <a:r>
              <a:rPr lang="en-US" b="1" i="0" u="none" strike="noStrike" cap="none">
                <a:solidFill>
                  <a:srgbClr val="000000"/>
                </a:solidFill>
              </a:rPr>
              <a:t>ASCD, 2003, pp. 24-25.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b="0" i="0" u="none" strike="noStrike" cap="none"/>
          </a:p>
        </p:txBody>
      </p:sp>
      <p:sp>
        <p:nvSpPr>
          <p:cNvPr id="399" name="Shape 399"/>
          <p:cNvSpPr txBox="1">
            <a:spLocks noGrp="1"/>
          </p:cNvSpPr>
          <p:nvPr>
            <p:ph type="body" idx="2"/>
          </p:nvPr>
        </p:nvSpPr>
        <p:spPr>
          <a:xfrm>
            <a:off x="349200" y="694825"/>
            <a:ext cx="8480100" cy="384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17500" rtl="0">
              <a:spcBef>
                <a:spcPts val="0"/>
              </a:spcBef>
              <a:buClr>
                <a:srgbClr val="000000"/>
              </a:buClr>
              <a:buSzPct val="100000"/>
              <a:buChar char="▪"/>
            </a:pPr>
            <a:r>
              <a:rPr lang="en-US" sz="2400" b="1" i="0" u="none" strike="noStrike" cap="none">
                <a:solidFill>
                  <a:srgbClr val="000000"/>
                </a:solidFill>
              </a:rPr>
              <a:t>Varies widely from a low of 21% to high of 69%</a:t>
            </a:r>
          </a:p>
          <a:p>
            <a:pPr marL="342900" marR="0" lvl="0" indent="-317500" rtl="0">
              <a:spcBef>
                <a:spcPts val="0"/>
              </a:spcBef>
              <a:buClr>
                <a:srgbClr val="000000"/>
              </a:buClr>
              <a:buSzPct val="100000"/>
              <a:buChar char="▪"/>
            </a:pPr>
            <a:r>
              <a:rPr lang="en-US" sz="2400" b="1" i="0" u="none" strike="noStrike" cap="none">
                <a:solidFill>
                  <a:srgbClr val="000000"/>
                </a:solidFill>
              </a:rPr>
              <a:t>Taking highest estimate of 69%, only </a:t>
            </a:r>
            <a:r>
              <a:rPr lang="en-US" sz="2400" b="1" i="0" u="sng" strike="noStrike" cap="none">
                <a:solidFill>
                  <a:srgbClr val="000000"/>
                </a:solidFill>
              </a:rPr>
              <a:t>9194</a:t>
            </a:r>
            <a:r>
              <a:rPr lang="en-US" sz="2400" b="1" i="0" u="none" strike="noStrike" cap="none">
                <a:solidFill>
                  <a:srgbClr val="000000"/>
                </a:solidFill>
              </a:rPr>
              <a:t> hours are actually available for instruction out of the original 13,325 hours total</a:t>
            </a:r>
          </a:p>
          <a:p>
            <a:pPr marL="342900" marR="0" lvl="0" indent="-317500" rtl="0">
              <a:spcBef>
                <a:spcPts val="0"/>
              </a:spcBef>
              <a:buClr>
                <a:srgbClr val="000000"/>
              </a:buClr>
              <a:buSzPct val="100000"/>
              <a:buChar char="▪"/>
            </a:pPr>
            <a:r>
              <a:rPr lang="en-US" sz="2400" b="1" i="0" u="none" strike="noStrike" cap="none">
                <a:solidFill>
                  <a:srgbClr val="000000"/>
                </a:solidFill>
              </a:rPr>
              <a:t>Can 200 standards and 3093 benchmarks needing 15,465 hours be taught in only 9194 hours of instructional time?  No!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1128750" y="525600"/>
            <a:ext cx="6886500" cy="839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en-US" b="1" i="0" u="none" strike="noStrike" cap="none"/>
              <a:t>More Years In School ?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1128750" y="1710396"/>
            <a:ext cx="6886500" cy="418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</a:rPr>
              <a:t>“To cover all this content, you would have to change schooling from K-12 to K-22…The sheer number of standards is the biggest impediment to implementing standards…By my reckoning, we would have to cut content by about </a:t>
            </a:r>
            <a:r>
              <a:rPr lang="en-US" sz="2400" b="0" i="1" u="none" strike="noStrike" cap="none">
                <a:solidFill>
                  <a:srgbClr val="000000"/>
                </a:solidFill>
              </a:rPr>
              <a:t>two-thirds</a:t>
            </a:r>
            <a:r>
              <a:rPr lang="en-US" sz="2400" b="0" i="0" u="none" strike="noStrike" cap="none">
                <a:solidFill>
                  <a:srgbClr val="000000"/>
                </a:solidFill>
              </a:rPr>
              <a:t>.”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</a:endParaRPr>
          </a:p>
          <a:p>
            <a:pPr marL="0" marR="0" lvl="0" indent="0" rtl="0">
              <a:spcBef>
                <a:spcPts val="0"/>
              </a:spcBef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</a:rPr>
              <a:t>Robert Marzano, </a:t>
            </a:r>
            <a:r>
              <a:rPr lang="en-US" sz="2400" b="0" i="1" u="none" strike="noStrike" cap="none">
                <a:solidFill>
                  <a:srgbClr val="000000"/>
                </a:solidFill>
              </a:rPr>
              <a:t>Educational Leadership</a:t>
            </a:r>
            <a:r>
              <a:rPr lang="en-US" sz="2400" b="0" i="0" u="none" strike="noStrike" cap="none">
                <a:solidFill>
                  <a:srgbClr val="000000"/>
                </a:solidFill>
              </a:rPr>
              <a:t>, Sept. 2001, p. 15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474475" y="600166"/>
            <a:ext cx="3163200" cy="274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en-US" b="1" i="0" u="none" strike="noStrike" cap="none"/>
              <a:t>Power Standards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2661100" y="600175"/>
            <a:ext cx="6351300" cy="548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buClr>
                <a:srgbClr val="000000"/>
              </a:buClr>
              <a:buSzPct val="100000"/>
              <a:buChar char="▪"/>
            </a:pPr>
            <a:r>
              <a:rPr lang="en-US" sz="3000" b="1" i="0" u="none" strike="noStrike" cap="none">
                <a:solidFill>
                  <a:srgbClr val="000000"/>
                </a:solidFill>
              </a:rPr>
              <a:t>Narrow the standards and indicators by:</a:t>
            </a:r>
          </a:p>
          <a:p>
            <a:pPr marL="342900" marR="0" lvl="0" indent="-342900" rtl="0">
              <a:spcBef>
                <a:spcPts val="0"/>
              </a:spcBef>
              <a:buClr>
                <a:srgbClr val="FF0000"/>
              </a:buClr>
              <a:buSzPct val="100000"/>
              <a:buChar char="▪"/>
            </a:pPr>
            <a:r>
              <a:rPr lang="en-US" sz="3000" b="1" i="0" u="none" strike="noStrike" cap="none">
                <a:solidFill>
                  <a:srgbClr val="FF0000"/>
                </a:solidFill>
              </a:rPr>
              <a:t>Power Standards = more time and emphasis</a:t>
            </a:r>
          </a:p>
          <a:p>
            <a:pPr marL="342900" marR="0" lvl="0" indent="-342900" rtl="0">
              <a:spcBef>
                <a:spcPts val="0"/>
              </a:spcBef>
              <a:buClr>
                <a:srgbClr val="FF0000"/>
              </a:buClr>
              <a:buSzPct val="100000"/>
              <a:buChar char="▪"/>
            </a:pPr>
            <a:r>
              <a:rPr lang="en-US" sz="3000" b="1" i="0" u="none" strike="noStrike" cap="none">
                <a:solidFill>
                  <a:srgbClr val="FF0000"/>
                </a:solidFill>
              </a:rPr>
              <a:t>Complementary Standards = supports the Power Standards</a:t>
            </a:r>
            <a:r>
              <a:rPr lang="en-US" sz="3000" b="1" i="0" u="none" strike="noStrike" cap="none">
                <a:solidFill>
                  <a:srgbClr val="000000"/>
                </a:solidFill>
              </a:rPr>
              <a:t/>
            </a:r>
            <a:br>
              <a:rPr lang="en-US" sz="3000" b="1" i="0" u="none" strike="noStrike" cap="none">
                <a:solidFill>
                  <a:srgbClr val="000000"/>
                </a:solidFill>
              </a:rPr>
            </a:br>
            <a:r>
              <a:rPr lang="en-US" sz="3000" b="1" i="0" u="none" strike="noStrike" cap="none">
                <a:solidFill>
                  <a:srgbClr val="000000"/>
                </a:solidFill>
              </a:rPr>
              <a:t>            </a:t>
            </a:r>
          </a:p>
          <a:p>
            <a:pPr marL="342900" marR="0" lvl="0" indent="-247650" rtl="0">
              <a:spcBef>
                <a:spcPts val="0"/>
              </a:spcBef>
              <a:buClr>
                <a:srgbClr val="000000"/>
              </a:buClr>
              <a:buSzPct val="100000"/>
              <a:buChar char="▪"/>
            </a:pPr>
            <a:r>
              <a:rPr lang="en-US" sz="3000" b="1" i="0" u="none" strike="noStrike" cap="none">
                <a:solidFill>
                  <a:srgbClr val="000000"/>
                </a:solidFill>
              </a:rPr>
              <a:t> Teach the Complementary in the </a:t>
            </a:r>
            <a:r>
              <a:rPr lang="en-US" sz="3000" b="1" i="1" u="none" strike="noStrike" cap="none">
                <a:solidFill>
                  <a:srgbClr val="000000"/>
                </a:solidFill>
              </a:rPr>
              <a:t>context</a:t>
            </a:r>
            <a:r>
              <a:rPr lang="en-US" sz="3000" b="1" i="0" u="none" strike="noStrike" cap="none">
                <a:solidFill>
                  <a:srgbClr val="000000"/>
                </a:solidFill>
              </a:rPr>
              <a:t> of or enhances the Power Standards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sz="3000" b="1" i="0" u="none" strike="noStrike" cap="none">
              <a:solidFill>
                <a:srgbClr val="000000"/>
              </a:solidFill>
            </a:endParaRPr>
          </a:p>
          <a:p>
            <a:pPr marL="342900" marR="0" lvl="0" indent="-342900" rtl="0">
              <a:spcBef>
                <a:spcPts val="0"/>
              </a:spcBef>
              <a:buClr>
                <a:srgbClr val="000000"/>
              </a:buClr>
              <a:buSzPct val="100000"/>
              <a:buChar char="▪"/>
            </a:pPr>
            <a:r>
              <a:rPr lang="en-US" sz="3000" b="1" i="0" u="none" strike="noStrike" cap="none">
                <a:solidFill>
                  <a:srgbClr val="000000"/>
                </a:solidFill>
              </a:rPr>
              <a:t>Prioritization, not elimination!</a:t>
            </a:r>
          </a:p>
        </p:txBody>
      </p:sp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170800" cy="1295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Today’s Schedule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229600" cy="441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Overview of Vertical Alignment </a:t>
            </a:r>
          </a:p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1:15-1:20</a:t>
            </a:r>
          </a:p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Introduction of Power Standards Training 1:20-1:55</a:t>
            </a:r>
          </a:p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Sessions 1 &amp; 2</a:t>
            </a:r>
          </a:p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2-3:25</a:t>
            </a:r>
          </a:p>
          <a:p>
            <a:pPr marL="342900" lvl="0" indent="0"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332325" y="1462500"/>
            <a:ext cx="7791900" cy="393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en-US" sz="6000" b="1" i="0" u="none" strike="noStrike" cap="none">
                <a:latin typeface="Arial"/>
                <a:ea typeface="Arial"/>
                <a:cs typeface="Arial"/>
                <a:sym typeface="Arial"/>
              </a:rPr>
              <a:t>Defining Power Standards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514350" y="277812"/>
            <a:ext cx="8172449" cy="9667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Power Standards and </a:t>
            </a:r>
            <a:b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Complementary Standards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2"/>
          </p:nvPr>
        </p:nvSpPr>
        <p:spPr>
          <a:xfrm>
            <a:off x="304800" y="1524000"/>
            <a:ext cx="4114800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fence postholes, Power Standards provide curricular focus in which teachers need to “dig deeper” and assure student competency.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fence rails, “Complementary Standards” are curricular standards which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 to and support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Power Standards.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762000" y="1600200"/>
            <a:ext cx="76961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4876800" y="17526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20650" y="1651908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473200"/>
            <a:ext cx="4635499" cy="2993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284100" y="410633"/>
            <a:ext cx="2479800" cy="569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r>
              <a:rPr lang="en-US" b="1" i="0" u="none" strike="noStrike" cap="none"/>
              <a:t>But The State Tests </a:t>
            </a:r>
            <a:br>
              <a:rPr lang="en-US" b="1" i="0" u="none" strike="noStrike" cap="none"/>
            </a:br>
            <a:r>
              <a:rPr lang="en-US" b="1" i="1" u="none" strike="noStrike" cap="none"/>
              <a:t>All</a:t>
            </a:r>
            <a:r>
              <a:rPr lang="en-US" b="1" i="0" u="none" strike="noStrike" cap="none"/>
              <a:t> Standards!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3381100" y="410633"/>
            <a:ext cx="5451300" cy="569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175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</a:rPr>
              <a:t>Good set of Power Standards will address about 88% of the items on the state test, but not 100% </a:t>
            </a:r>
          </a:p>
          <a:p>
            <a:pPr marL="342900" marR="0" lvl="0" indent="-3175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</a:rPr>
              <a:t>If you go after that extra 12%, you will have to cover many more standards (indicators) and have less time to teach the truly essential ones</a:t>
            </a:r>
          </a:p>
          <a:p>
            <a:pPr marL="342900" marR="0" lvl="0" indent="-3175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</a:rPr>
              <a:t>Rationale:  better to be </a:t>
            </a:r>
            <a:r>
              <a:rPr lang="en-US" sz="2400" b="0" i="0" u="sng" strike="noStrike" cap="none">
                <a:solidFill>
                  <a:srgbClr val="000000"/>
                </a:solidFill>
              </a:rPr>
              <a:t>proficient</a:t>
            </a:r>
            <a:r>
              <a:rPr lang="en-US" sz="2400" b="0" i="0" u="none" strike="noStrike" cap="none">
                <a:solidFill>
                  <a:srgbClr val="000000"/>
                </a:solidFill>
              </a:rPr>
              <a:t> at 88% of what will </a:t>
            </a:r>
            <a:r>
              <a:rPr lang="en-US" sz="2400" b="0" i="1" u="none" strike="noStrike" cap="none">
                <a:solidFill>
                  <a:srgbClr val="000000"/>
                </a:solidFill>
              </a:rPr>
              <a:t>probably</a:t>
            </a:r>
            <a:r>
              <a:rPr lang="en-US" sz="2400" b="0" i="0" u="none" strike="noStrike" cap="none">
                <a:solidFill>
                  <a:srgbClr val="000000"/>
                </a:solidFill>
              </a:rPr>
              <a:t> be on state test versus </a:t>
            </a:r>
            <a:r>
              <a:rPr lang="en-US" sz="2400" b="0" i="0" u="sng" strike="noStrike" cap="none">
                <a:solidFill>
                  <a:srgbClr val="000000"/>
                </a:solidFill>
              </a:rPr>
              <a:t>exposure</a:t>
            </a:r>
            <a:r>
              <a:rPr lang="en-US" sz="2400" b="0" i="0" u="none" strike="noStrike" cap="none">
                <a:solidFill>
                  <a:srgbClr val="000000"/>
                </a:solidFill>
              </a:rPr>
              <a:t> to 100% of what </a:t>
            </a:r>
            <a:r>
              <a:rPr lang="en-US" sz="2400" b="0" i="1" u="none" strike="noStrike" cap="none">
                <a:solidFill>
                  <a:srgbClr val="000000"/>
                </a:solidFill>
              </a:rPr>
              <a:t>could</a:t>
            </a:r>
            <a:r>
              <a:rPr lang="en-US" sz="2400" b="0" i="0" u="none" strike="noStrike" cap="none">
                <a:solidFill>
                  <a:srgbClr val="000000"/>
                </a:solidFill>
              </a:rPr>
              <a:t> be on test 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457200" y="2765774"/>
            <a:ext cx="8170861" cy="7214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Selecting Power Standards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170861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Article Debrief &amp; Highlights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533400" y="1635029"/>
            <a:ext cx="7924798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“What knowledge and skills do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year’s students need so they will enter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year’s class with confidence and a readiness for success?”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PRIORITIZE the standards by distinguishing the “essentials”!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 the remaining standards in the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context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essentials!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Critical message for everyone to remember:  </a:t>
            </a:r>
            <a:r>
              <a:rPr lang="en-US" sz="2400" b="0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prioritization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not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elimination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Standards provide FOCUS for both instruction and assessment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Selection &amp; Alignment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457200" y="1535100"/>
            <a:ext cx="4953600" cy="6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Complete </a:t>
            </a:r>
            <a:r>
              <a:rPr lang="en-US"/>
              <a:t>December 14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7635900" cy="395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Prioritize Standards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Training in the future….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-US" sz="2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Differentiate Standards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-US" sz="2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Finalize Standards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170861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533400" y="1522145"/>
            <a:ext cx="7924798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Prioritize Standards using the Excel Sheet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Tree Map to differentiate between Power Standards and Complimentary Standards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Flow Map to identify the sequencing of Power Standards for your PLC for the 1</a:t>
            </a:r>
            <a:r>
              <a:rPr lang="en-US" sz="3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2</a:t>
            </a:r>
            <a:r>
              <a:rPr lang="en-US" sz="3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marking periods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457200" y="2734807"/>
            <a:ext cx="8170861" cy="7214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Steps 1: Prioritize All Standards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170861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Selection and Alignment</a:t>
            </a:r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229600" cy="4411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Selection of Power Standards based on criteria of </a:t>
            </a:r>
            <a:r>
              <a:rPr lang="en-US" sz="3000" b="0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endurance</a:t>
            </a:r>
            <a:r>
              <a:rPr lang="en-US"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leverage</a:t>
            </a:r>
            <a:r>
              <a:rPr lang="en-US"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readiness for next level of learning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Standards vertically aligned from one grade to the next, one course to the next, until there is a K-12 vertical “flow” of standards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457200" y="122244"/>
            <a:ext cx="8170799" cy="77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28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Steps 1: Prioritize All Standards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457200" y="1024975"/>
            <a:ext cx="8229600" cy="510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Establish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 specific reduction target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(i.e., no more than 20)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 your role TODAY…Eliminate verbs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pay attention to nouns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nouns identify content (verbs come later)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Identify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standards using three criteria</a:t>
            </a:r>
          </a:p>
          <a:p>
            <a:pPr marL="692150" marR="0" lvl="1" indent="-349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Endurance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 standard provides knowledge and skills beyond the test date</a:t>
            </a:r>
          </a:p>
          <a:p>
            <a:pPr marL="692150" marR="0" lvl="1" indent="-349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Leverage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 standard provides knowledge &amp; skills of value beyond the classroom</a:t>
            </a:r>
          </a:p>
          <a:p>
            <a:pPr marL="692150" marR="0" lvl="1" indent="-349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Readiness for the next level: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standard is needed for success down the road (next year, in 8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grade, in college, etc.)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Vertical Alignment Schedule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Session 1		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2"/>
          </p:nvPr>
        </p:nvSpPr>
        <p:spPr>
          <a:xfrm>
            <a:off x="152400" y="2174875"/>
            <a:ext cx="40401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1:40-2:20 - Session 1</a:t>
            </a:r>
          </a:p>
          <a:p>
            <a:pPr lv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K-1</a:t>
            </a:r>
          </a:p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2-3</a:t>
            </a:r>
          </a:p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4-5</a:t>
            </a: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Session 2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2:25-3:05 - Session 2</a:t>
            </a:r>
          </a:p>
          <a:p>
            <a:pPr lv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1-2</a:t>
            </a:r>
          </a:p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3-4</a:t>
            </a:r>
          </a:p>
          <a:p>
            <a:pPr lv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K &amp; 5 Work on Power Standards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457200" y="432797"/>
            <a:ext cx="8170861" cy="621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28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Steps 1: Prioritize All Standards</a:t>
            </a:r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398462" y="1223691"/>
            <a:ext cx="8229600" cy="4411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Rank the standards and then make initial selections by </a:t>
            </a:r>
            <a:r>
              <a:rPr lang="en-US" sz="2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asking the questions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692150" marR="0" lvl="1" indent="-34925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this standard important for success in…</a:t>
            </a:r>
          </a:p>
          <a:p>
            <a:pPr marL="987425" marR="0" lvl="2" indent="-301625" algn="l" rtl="0">
              <a:lnSpc>
                <a:spcPct val="115000"/>
              </a:lnSpc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3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Life</a:t>
            </a:r>
          </a:p>
          <a:p>
            <a:pPr marL="987425" marR="0" lvl="2" indent="-301625" algn="l" rtl="0">
              <a:lnSpc>
                <a:spcPct val="115000"/>
              </a:lnSpc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3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School Readiness (for the next grade level)</a:t>
            </a:r>
          </a:p>
          <a:p>
            <a:pPr marL="987425" marR="0" lvl="2" indent="-301625" algn="l" rtl="0">
              <a:lnSpc>
                <a:spcPct val="115000"/>
              </a:lnSpc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3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On the State Test</a:t>
            </a:r>
          </a:p>
          <a:p>
            <a:pPr marL="692150" marR="0" lvl="1" indent="-34925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it impact learning </a:t>
            </a:r>
            <a:r>
              <a:rPr lang="en-US" sz="26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in another discipline?</a:t>
            </a:r>
          </a:p>
          <a:p>
            <a:pPr marL="692150" marR="0" lvl="1" indent="-34925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How rigorous is the standard? (RBT)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(This is where verbs come back! – but do the others first)</a:t>
            </a:r>
          </a:p>
          <a:p>
            <a:pPr marL="344487" marR="0" lvl="1" indent="-1586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2150" marR="0" lvl="1" indent="-34925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170861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Group Activity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533400" y="1522145"/>
            <a:ext cx="7924798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Excel Sheet:</a:t>
            </a:r>
          </a:p>
          <a:p>
            <a:pPr marL="692150" marR="0" lvl="1" indent="-34925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group, rank the standards in each area</a:t>
            </a:r>
          </a:p>
          <a:p>
            <a:pPr marL="692150" marR="0" lvl="1" indent="-34925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Sort the standards from highest-to-lowest ranking</a:t>
            </a:r>
          </a:p>
          <a:p>
            <a:pPr marL="692150" marR="0" lvl="1" indent="-34925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4487" marR="0" lvl="1" indent="-1586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may take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 hours to complete</a:t>
            </a:r>
            <a:r>
              <a:rPr lang="en-US"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Do not rush it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6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value of this activity comes from the process!!!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469650" y="2814175"/>
            <a:ext cx="8170861" cy="8352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Step 2: Differentiate Standards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7337778" y="3217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170861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Group Activity</a:t>
            </a:r>
          </a:p>
        </p:txBody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533400" y="1522145"/>
            <a:ext cx="7924798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Excel Sheet:</a:t>
            </a:r>
          </a:p>
          <a:p>
            <a:pPr marL="692150" marR="0" lvl="1" indent="-34925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initial “Line of Power” – Look for top 20.</a:t>
            </a:r>
          </a:p>
          <a:p>
            <a:pPr marL="692150" marR="0" lvl="1" indent="-34925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group, make final decisions on the specific standards so that you can identify two types: </a:t>
            </a:r>
            <a:r>
              <a:rPr lang="en-US" sz="2400" b="0" i="0" u="none" strike="noStrike" cap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Power Standards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Complimentary Standards</a:t>
            </a:r>
          </a:p>
          <a:p>
            <a:pPr marL="692150" marR="0" lvl="1" indent="-34925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chart paper provided, list the specific standards you have selected using the two categories</a:t>
            </a:r>
          </a:p>
          <a:p>
            <a:pPr marL="692150" marR="0" lvl="1" indent="-34925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prepared to report out at the end of the day</a:t>
            </a:r>
          </a:p>
          <a:p>
            <a:pPr marL="692150" marR="0" lvl="1" indent="-34925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Shape 505" descr="photo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188449" y="545500"/>
            <a:ext cx="5136300" cy="543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170861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Phone Numbers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229600" cy="4411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Sarah Willhite – 252-531-0678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>
            <a:off x="457200" y="2765774"/>
            <a:ext cx="8170861" cy="11575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Step 3: Finalize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7337778" y="3217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Shape 522" descr="photo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47942" y="545592"/>
            <a:ext cx="5276700" cy="558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170861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Group Activity</a:t>
            </a:r>
          </a:p>
        </p:txBody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533400" y="1522145"/>
            <a:ext cx="7924798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9215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Flow Map </a:t>
            </a:r>
            <a:r>
              <a:rPr lang="en-US" sz="32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for first and second marking periods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identify a sequence for standards-based instruction, including </a:t>
            </a:r>
            <a:r>
              <a:rPr lang="en-US" sz="32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CFA guidelines</a:t>
            </a:r>
          </a:p>
          <a:p>
            <a:pPr marL="692150" marR="0" lvl="1" indent="-34925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prepared to report out at the end of the day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01700"/>
            <a:ext cx="9144000" cy="4825998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 txBox="1"/>
          <p:nvPr/>
        </p:nvSpPr>
        <p:spPr>
          <a:xfrm>
            <a:off x="876300" y="5448300"/>
            <a:ext cx="7825783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Blue=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Standards                  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=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Complementary Standards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2894475" y="601297"/>
            <a:ext cx="5740800" cy="961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Vertical Alignment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2236650" y="1434050"/>
            <a:ext cx="6775800" cy="476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 b="1">
                <a:solidFill>
                  <a:srgbClr val="000000"/>
                </a:solidFill>
              </a:rPr>
              <a:t>Why?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600" b="1">
                <a:solidFill>
                  <a:srgbClr val="000000"/>
                </a:solidFill>
              </a:rPr>
              <a:t>To align standards across grade levels and develop a deep understanding of what is required across grade levels. 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600" b="1">
                <a:solidFill>
                  <a:srgbClr val="000000"/>
                </a:solidFill>
              </a:rPr>
              <a:t>How deep will we go?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ctrTitle"/>
          </p:nvPr>
        </p:nvSpPr>
        <p:spPr>
          <a:xfrm>
            <a:off x="311700" y="794629"/>
            <a:ext cx="8520599" cy="97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44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Outcomes</a:t>
            </a:r>
          </a:p>
        </p:txBody>
      </p:sp>
      <p:sp>
        <p:nvSpPr>
          <p:cNvPr id="541" name="Shape 541"/>
          <p:cNvSpPr txBox="1">
            <a:spLocks noGrp="1"/>
          </p:cNvSpPr>
          <p:nvPr>
            <p:ph type="subTitle" idx="1"/>
          </p:nvPr>
        </p:nvSpPr>
        <p:spPr>
          <a:xfrm>
            <a:off x="311700" y="1919506"/>
            <a:ext cx="8520599" cy="327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end of this training I will…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Understand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rationale and process for determining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power standards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student learning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Identify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power standards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my PLC colleagues for our classrooms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Design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assessments aligned to the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power standards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measure student learning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170861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For Next Time</a:t>
            </a:r>
          </a:p>
        </p:txBody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533400" y="1522145"/>
            <a:ext cx="7924798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Design, administer, and score a CFA aligned to identified Power Standards with your PLC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 the results of the CFA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prepared to share-out with others the results of your CFA, what you did with those results, and make adjustments to the Power Standards if needed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170861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CFA Guidelines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229600" cy="4411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we all know as educators, you should be assessing your students frequently with </a:t>
            </a:r>
            <a:r>
              <a:rPr lang="en-US" sz="3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Common Formative Assessments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order to </a:t>
            </a:r>
            <a:r>
              <a:rPr lang="en-US" sz="3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drive your instruction based on student needs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339933"/>
              </a:buClr>
              <a:buSzPct val="106666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article - Common Formative Assessments: An Overview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Selection &amp; Alignment</a:t>
            </a:r>
          </a:p>
        </p:txBody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Complete Today</a:t>
            </a:r>
          </a:p>
        </p:txBody>
      </p:sp>
      <p:sp>
        <p:nvSpPr>
          <p:cNvPr id="560" name="Shape 5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Prioritize Standards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Differentiate Standards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Finalize Standards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Shape 56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Work</a:t>
            </a:r>
          </a:p>
        </p:txBody>
      </p:sp>
      <p:sp>
        <p:nvSpPr>
          <p:cNvPr id="562" name="Shape 56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Design &amp; Administer CFAs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Score &amp; Analyze CFAs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Revise Standards Based on CFA Results and Repeat Process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170861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39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324475" y="279850"/>
            <a:ext cx="6698100" cy="1831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/>
              <a:t>What you will do?	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324475" y="2203775"/>
            <a:ext cx="8494800" cy="447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>
                <a:solidFill>
                  <a:srgbClr val="000000"/>
                </a:solidFill>
                <a:highlight>
                  <a:srgbClr val="FFFF00"/>
                </a:highlight>
              </a:rPr>
              <a:t>Step 1 - </a:t>
            </a:r>
            <a:r>
              <a:rPr lang="en-US" sz="2400" b="1">
                <a:solidFill>
                  <a:srgbClr val="000000"/>
                </a:solidFill>
              </a:rPr>
              <a:t>The following groups: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2400" b="1">
                <a:solidFill>
                  <a:srgbClr val="FF0000"/>
                </a:solidFill>
              </a:rPr>
              <a:t>(Session 1) - K-1, 2-3, 4-5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2400" b="1">
                <a:solidFill>
                  <a:srgbClr val="FF0000"/>
                </a:solidFill>
              </a:rPr>
              <a:t>(Session 2) - 1-2, 3-4, K &amp; 5 will work on KEA and PS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b="1">
                <a:solidFill>
                  <a:srgbClr val="000000"/>
                </a:solidFill>
                <a:highlight>
                  <a:srgbClr val="FFFF00"/>
                </a:highlight>
              </a:rPr>
              <a:t>Step 2 -</a:t>
            </a:r>
            <a:r>
              <a:rPr lang="en-US" sz="2400" b="1">
                <a:solidFill>
                  <a:srgbClr val="000000"/>
                </a:solidFill>
              </a:rPr>
              <a:t> Upper grade level teachers will share the following: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sz="2400" b="1">
                <a:solidFill>
                  <a:srgbClr val="000000"/>
                </a:solidFill>
              </a:rPr>
              <a:t>What standards do students have problems being consistently proficient?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sz="2400" b="1">
                <a:solidFill>
                  <a:srgbClr val="000000"/>
                </a:solidFill>
              </a:rPr>
              <a:t>Share strategies on how they believe the lower grade level could address their concerns.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324475" y="197633"/>
            <a:ext cx="5244900" cy="1831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/>
              <a:t>Continued...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324475" y="2560600"/>
            <a:ext cx="8494800" cy="360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>
                <a:solidFill>
                  <a:srgbClr val="000000"/>
                </a:solidFill>
              </a:rPr>
              <a:t>Step 3 - Teachers will write the standards discussed and their ideas and strategies for addressing.  </a:t>
            </a:r>
          </a:p>
          <a:p>
            <a:pPr lvl="0">
              <a:spcBef>
                <a:spcPts val="0"/>
              </a:spcBef>
              <a:buNone/>
            </a:pPr>
            <a:endParaRPr sz="2400" b="1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 b="1">
                <a:solidFill>
                  <a:srgbClr val="000000"/>
                </a:solidFill>
              </a:rPr>
              <a:t>The lower grade level will keep this poster and use at their next PLC meeting.  </a:t>
            </a:r>
          </a:p>
          <a:p>
            <a:pPr lvl="0">
              <a:spcBef>
                <a:spcPts val="0"/>
              </a:spcBef>
              <a:buNone/>
            </a:pPr>
            <a:endParaRPr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363750" y="739800"/>
            <a:ext cx="3855900" cy="537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and repeat...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55550" y="739800"/>
            <a:ext cx="4588500" cy="6019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>
                <a:solidFill>
                  <a:srgbClr val="000000"/>
                </a:solidFill>
              </a:rPr>
              <a:t>We will repeat this process with the following grade levels meeting: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2400" b="1">
                <a:solidFill>
                  <a:srgbClr val="000000"/>
                </a:solidFill>
              </a:rPr>
              <a:t>1-2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2400" b="1">
                <a:solidFill>
                  <a:srgbClr val="000000"/>
                </a:solidFill>
              </a:rPr>
              <a:t>3-4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b="1">
                <a:solidFill>
                  <a:srgbClr val="000000"/>
                </a:solidFill>
              </a:rPr>
              <a:t>Kindergarten and 5th - you will start to work on your Power Standards.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b="1">
                <a:solidFill>
                  <a:srgbClr val="000000"/>
                </a:solidFill>
              </a:rPr>
              <a:t>1, 2, 4 - We will work on Power Standards during PLCs next week.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ctrTitle"/>
          </p:nvPr>
        </p:nvSpPr>
        <p:spPr>
          <a:xfrm>
            <a:off x="311700" y="794633"/>
            <a:ext cx="8520600" cy="261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44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Power Standards Training</a:t>
            </a:r>
          </a:p>
        </p:txBody>
      </p:sp>
      <p:pic>
        <p:nvPicPr>
          <p:cNvPr id="345" name="Shape 345" descr="inde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7193" y="97897"/>
            <a:ext cx="3149700" cy="25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324475" y="197633"/>
            <a:ext cx="5244900" cy="183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lfa Slab One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Essential Questions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324475" y="2560600"/>
            <a:ext cx="8494800" cy="360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difference would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content standards have on student learning?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should determine what students need to know?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should you determine what the students in your classroom need to learn?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1580</Words>
  <Application>Microsoft Office PowerPoint</Application>
  <PresentationFormat>On-screen Show (4:3)</PresentationFormat>
  <Paragraphs>200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Noto Sans Symbols</vt:lpstr>
      <vt:lpstr>Times New Roman</vt:lpstr>
      <vt:lpstr>Alfa Slab One</vt:lpstr>
      <vt:lpstr>Alegreya</vt:lpstr>
      <vt:lpstr>Calibri</vt:lpstr>
      <vt:lpstr>Proxima Nova</vt:lpstr>
      <vt:lpstr>gameday</vt:lpstr>
      <vt:lpstr>Vertical Alignment &amp; Power Standards Training</vt:lpstr>
      <vt:lpstr>Today’s Schedule</vt:lpstr>
      <vt:lpstr>Vertical Alignment Schedule</vt:lpstr>
      <vt:lpstr>Vertical Alignment</vt:lpstr>
      <vt:lpstr>What you will do? </vt:lpstr>
      <vt:lpstr>Continued...</vt:lpstr>
      <vt:lpstr>and repeat...</vt:lpstr>
      <vt:lpstr>Power Standards Training</vt:lpstr>
      <vt:lpstr>Essential Questions</vt:lpstr>
      <vt:lpstr>Outcomes</vt:lpstr>
      <vt:lpstr>Norms</vt:lpstr>
      <vt:lpstr>Setting the Stage</vt:lpstr>
      <vt:lpstr>The Rationale</vt:lpstr>
      <vt:lpstr>The Need to Prioritize</vt:lpstr>
      <vt:lpstr>Have you ever wondered…</vt:lpstr>
      <vt:lpstr>Consider These Facts</vt:lpstr>
      <vt:lpstr>Time Actually Devoted to Instruction</vt:lpstr>
      <vt:lpstr>More Years In School ?</vt:lpstr>
      <vt:lpstr>Power Standards</vt:lpstr>
      <vt:lpstr>Defining Power Standards</vt:lpstr>
      <vt:lpstr>Power Standards and  Complementary Standards</vt:lpstr>
      <vt:lpstr>But The State Tests  All Standards!</vt:lpstr>
      <vt:lpstr>Selecting Power Standards</vt:lpstr>
      <vt:lpstr>Article Debrief &amp; Highlights</vt:lpstr>
      <vt:lpstr>Selection &amp; Alignment</vt:lpstr>
      <vt:lpstr>Agenda</vt:lpstr>
      <vt:lpstr>Steps 1: Prioritize All Standards</vt:lpstr>
      <vt:lpstr>Selection and Alignment</vt:lpstr>
      <vt:lpstr>Steps 1: Prioritize All Standards</vt:lpstr>
      <vt:lpstr>Steps 1: Prioritize All Standards</vt:lpstr>
      <vt:lpstr>Group Activity</vt:lpstr>
      <vt:lpstr>Step 2: Differentiate Standards</vt:lpstr>
      <vt:lpstr>Group Activity</vt:lpstr>
      <vt:lpstr>PowerPoint Presentation</vt:lpstr>
      <vt:lpstr>Phone Numbers</vt:lpstr>
      <vt:lpstr>Step 3: Finalize</vt:lpstr>
      <vt:lpstr>PowerPoint Presentation</vt:lpstr>
      <vt:lpstr>Group Activity</vt:lpstr>
      <vt:lpstr>PowerPoint Presentation</vt:lpstr>
      <vt:lpstr>Outcomes</vt:lpstr>
      <vt:lpstr>For Next Time</vt:lpstr>
      <vt:lpstr>CFA Guidelines</vt:lpstr>
      <vt:lpstr>Selection &amp; Alignment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Vertical Alignment &amp; Power Standards Training</dc:title>
  <dc:creator>teacher</dc:creator>
  <cp:lastModifiedBy>teacher</cp:lastModifiedBy>
  <cp:revision>1</cp:revision>
  <dcterms:modified xsi:type="dcterms:W3CDTF">2016-11-10T20:11:36Z</dcterms:modified>
</cp:coreProperties>
</file>